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78" r:id="rId2"/>
    <p:sldId id="282" r:id="rId3"/>
    <p:sldId id="281" r:id="rId4"/>
    <p:sldId id="292" r:id="rId5"/>
    <p:sldId id="283" r:id="rId6"/>
    <p:sldId id="275" r:id="rId7"/>
    <p:sldId id="293" r:id="rId8"/>
    <p:sldId id="309" r:id="rId9"/>
    <p:sldId id="300" r:id="rId10"/>
    <p:sldId id="301" r:id="rId11"/>
    <p:sldId id="267" r:id="rId12"/>
    <p:sldId id="306" r:id="rId13"/>
    <p:sldId id="310" r:id="rId14"/>
    <p:sldId id="276" r:id="rId15"/>
    <p:sldId id="284" r:id="rId16"/>
    <p:sldId id="279" r:id="rId17"/>
    <p:sldId id="277" r:id="rId18"/>
    <p:sldId id="271" r:id="rId19"/>
    <p:sldId id="29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FF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8" autoAdjust="0"/>
    <p:restoredTop sz="90126" autoAdjust="0"/>
  </p:normalViewPr>
  <p:slideViewPr>
    <p:cSldViewPr>
      <p:cViewPr varScale="1">
        <p:scale>
          <a:sx n="66" d="100"/>
          <a:sy n="66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7686F-F5C4-4CC9-A7F2-A053CACB78E3}" type="datetime1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62DF5-524E-4631-A6A6-07D2573B0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085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CF79A-0940-4388-8172-FEA294DA4733}" type="datetime1">
              <a:rPr lang="en-US" smtClean="0"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57BF8-21AD-4A04-8BC4-F457AF55C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8712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69EDD8C-7F21-4B41-A928-1BBDCBAC8DF4}" type="datetime1">
              <a:rPr lang="en-US" smtClean="0"/>
              <a:t>9/7/2016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98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শিক্ষক নিজে নামাজ আদায় করে দেখাতে পারেন।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9/7/2016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90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শিক্ষক নিজে নামাজ আদায় করে দেখাতে পারেন।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9/7/2016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72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দলে</a:t>
            </a:r>
            <a:r>
              <a:rPr lang="bn-BD" baseline="0" dirty="0" smtClean="0"/>
              <a:t> ভাগ করার ক্ষেত্রে আমার পরামর্শ ক্লাশ শুরুর আগে এটা করতে হবে এবং একজন দলনেতা নিযুক্ত করতে হবে। সেক্ষেত্রে প্রতি দলে সমান সংখ্যক শিক্ষার্থী রাখতে হবে এবং জোড় হতে হবে । যেমন ৪,৬,৮ ১০ জন।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599A592-9517-45D5-B803-D8E694F30900}" type="datetime1">
              <a:rPr lang="en-US" smtClean="0"/>
              <a:t>9/7/2016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53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9/7/2016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1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9/7/2016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36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শুধু আবহ সৃষ্টির জন্য । </a:t>
            </a:r>
            <a:r>
              <a:rPr lang="bn-BD" dirty="0" smtClean="0"/>
              <a:t>বাড়ির কাজ শিক্ষার্থীদের</a:t>
            </a:r>
            <a:r>
              <a:rPr lang="bn-BD" baseline="0" dirty="0" smtClean="0"/>
              <a:t> খাতায় লেখে নেওয়া </a:t>
            </a:r>
            <a:r>
              <a:rPr lang="bn-BD" baseline="0" dirty="0" err="1" smtClean="0"/>
              <a:t>নিশ্চত</a:t>
            </a:r>
            <a:r>
              <a:rPr lang="bn-BD" baseline="0" dirty="0" smtClean="0"/>
              <a:t> করতে হবে । আগামী দিন এই কাজ কয়েক জনের  দেখতে হবে এবং বাকি কাজ </a:t>
            </a:r>
            <a:r>
              <a:rPr lang="bn-BD" baseline="0" dirty="0" err="1" smtClean="0"/>
              <a:t>দলনেতার</a:t>
            </a:r>
            <a:r>
              <a:rPr lang="bn-BD" baseline="0" dirty="0" smtClean="0"/>
              <a:t> দ্বারা মূল্যায়ন করে নেওয়া যেতে পারে।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C70B682-B924-4FAB-B0D7-7D4FDC931F41}" type="datetime1">
              <a:rPr lang="en-US" smtClean="0"/>
              <a:t>9/7/2016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54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9/7/2016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সম্মানিত</a:t>
            </a:r>
            <a:r>
              <a:rPr lang="bn-BD" baseline="0" dirty="0" smtClean="0"/>
              <a:t> </a:t>
            </a:r>
            <a:r>
              <a:rPr lang="bn-BD" baseline="0" dirty="0" err="1" smtClean="0"/>
              <a:t>শিক্ষকমন্ডলী</a:t>
            </a:r>
            <a:r>
              <a:rPr lang="bn-BD" baseline="0" dirty="0" smtClean="0"/>
              <a:t>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করার পদ্ধতি হলো রিবন বার এর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তে ক্লিক করে </a:t>
            </a:r>
            <a:r>
              <a:rPr lang="en-US" baseline="0" dirty="0" smtClean="0"/>
              <a:t>Hide Slide </a:t>
            </a:r>
            <a:r>
              <a:rPr lang="bn-BD" baseline="0" dirty="0" smtClean="0"/>
              <a:t>এর উপর ক্লিক 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 হয়ে যাবে। এক্ষেত্রে </a:t>
            </a:r>
            <a:r>
              <a:rPr lang="en-US" baseline="0" dirty="0" smtClean="0"/>
              <a:t>f5 </a:t>
            </a:r>
            <a:r>
              <a:rPr lang="bn-BD" baseline="0" dirty="0" smtClean="0"/>
              <a:t>চেপে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 </a:t>
            </a:r>
            <a:r>
              <a:rPr lang="en-US" baseline="0" dirty="0" smtClean="0"/>
              <a:t>page </a:t>
            </a:r>
            <a:r>
              <a:rPr lang="bn-BD" baseline="0" dirty="0" smtClean="0"/>
              <a:t>আর দেখা যাবে না।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9/7/2016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83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9/7/2016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86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 ছবিটি প্রকাশ করার পর প্রশ্ন করার মাধ্যমে আসল উত্তর বাহির করে নেওয়ার চেষ্টা করতে হবে।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D8F3C7E-C4FA-4551-8F02-6DDFBDA8B79C}" type="datetime1">
              <a:rPr lang="en-US" smtClean="0"/>
              <a:t>9/7/2016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32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/>
              <a:t>শিক্ষার্থীদের</a:t>
            </a:r>
            <a:r>
              <a:rPr lang="bn-BD" sz="1200" baseline="0" dirty="0" smtClean="0"/>
              <a:t>  দ্বারা </a:t>
            </a:r>
            <a:r>
              <a:rPr lang="bn-BD" sz="1200" baseline="0" dirty="0" err="1" smtClean="0"/>
              <a:t>শিখনফল</a:t>
            </a:r>
            <a:r>
              <a:rPr lang="bn-BD" sz="1200" baseline="0" dirty="0" smtClean="0"/>
              <a:t> পড়ে নেওয়া যেতে পারে । </a:t>
            </a:r>
            <a:r>
              <a:rPr lang="bn-BD" sz="1200" dirty="0" err="1" smtClean="0"/>
              <a:t>সম্মানিত</a:t>
            </a:r>
            <a:r>
              <a:rPr lang="bn-BD" sz="1200" baseline="0" dirty="0" smtClean="0"/>
              <a:t> </a:t>
            </a:r>
            <a:r>
              <a:rPr lang="bn-BD" sz="1200" baseline="0" dirty="0" err="1" smtClean="0"/>
              <a:t>শিক্ষকমন্ডলী</a:t>
            </a:r>
            <a:r>
              <a:rPr lang="bn-BD" sz="1200" baseline="0" dirty="0" smtClean="0"/>
              <a:t> আপনারা ইচ্ছে করলে এই </a:t>
            </a:r>
            <a:r>
              <a:rPr lang="en-US" sz="1200" baseline="0" dirty="0" smtClean="0"/>
              <a:t>slide </a:t>
            </a:r>
            <a:r>
              <a:rPr lang="bn-BD" sz="1200" baseline="0" dirty="0" smtClean="0"/>
              <a:t>টি </a:t>
            </a:r>
            <a:r>
              <a:rPr lang="en-US" sz="1200" baseline="0" dirty="0" smtClean="0"/>
              <a:t>Hide </a:t>
            </a:r>
            <a:r>
              <a:rPr lang="bn-BD" sz="1200" baseline="0" dirty="0" smtClean="0"/>
              <a:t>করে রাখতে পারবেন। </a:t>
            </a:r>
            <a:endParaRPr lang="en-US" sz="1200" dirty="0" smtClean="0"/>
          </a:p>
          <a:p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146DCCA-0259-41B3-BFAE-539D26CB2EA0}" type="datetime1">
              <a:rPr lang="en-US" smtClean="0"/>
              <a:t>9/7/2016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73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9/7/2016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45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.৩ মিনিট এর মাঝে</a:t>
            </a:r>
            <a:r>
              <a:rPr lang="bn-BD" baseline="0" dirty="0" smtClean="0"/>
              <a:t> কাজ শেষ করতে হবে এবং কে কী লিখল তা দুই এক জনের কাছ থেকে শুনতে হবে এর পর উত্তর বলতে হবে ।</a:t>
            </a: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কী উত্তর হতে পারে এ জন্য এ ছবি দেওয়া। </a:t>
            </a:r>
            <a:r>
              <a:rPr lang="bn-BD" baseline="0" dirty="0" err="1" smtClean="0"/>
              <a:t>একজনের</a:t>
            </a:r>
            <a:r>
              <a:rPr lang="bn-BD" baseline="0" dirty="0" smtClean="0"/>
              <a:t> খাতা অন্যের মাধ্যমে মূল্যায়ন করে নেওয়া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9/7/2016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99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শিক্ষক নিজে নামাজ আদায় করে দেখাতে পারেন।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9/7/2016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27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কি উত্তর হতে পারে এ জন্য এ ছবি দেওয়া। </a:t>
            </a:r>
            <a:r>
              <a:rPr lang="bn-BD" sz="1200" dirty="0" smtClean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(একজন অনুশীলন করবে একজন দেখবে)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A4ABA11-D138-4CC0-BDC2-38F761559712}" type="datetime1">
              <a:rPr lang="en-US" smtClean="0"/>
              <a:t>9/7/2016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7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8351-DEEB-4FAD-A48B-EB10D3F631C9}" type="datetime1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0D23-9654-47CA-B546-5705D92E8C45}" type="datetime1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2E19-1F77-4C59-8551-436E92C752B6}" type="datetime1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1409-EB97-4553-AACC-CFD7AE047A5B}" type="datetime1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6F02-9C8D-4948-9A26-C71C34533A3F}" type="datetime1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E297-EBEA-476D-8611-DC4F16BE1324}" type="datetime1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8741-AE57-44F3-9527-889254C596E9}" type="datetime1">
              <a:rPr lang="en-US" smtClean="0"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0333-56F0-4705-BD0F-AD01C139AC7F}" type="datetime1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59627" y="134518"/>
            <a:ext cx="8878241" cy="6521222"/>
          </a:xfrm>
          <a:prstGeom prst="rect">
            <a:avLst/>
          </a:prstGeom>
          <a:solidFill>
            <a:schemeClr val="bg1"/>
          </a:solidFill>
          <a:ln w="130175" cap="rnd" cmpd="sng">
            <a:solidFill>
              <a:schemeClr val="accent5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4838" y="7"/>
            <a:ext cx="9069163" cy="6798129"/>
          </a:xfrm>
          <a:prstGeom prst="rect">
            <a:avLst/>
          </a:prstGeom>
          <a:noFill/>
          <a:ln w="139700" cmpd="sng">
            <a:solidFill>
              <a:schemeClr val="accent4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Arc 11"/>
          <p:cNvSpPr/>
          <p:nvPr userDrawn="1"/>
        </p:nvSpPr>
        <p:spPr>
          <a:xfrm rot="5400000">
            <a:off x="-287982" y="-333073"/>
            <a:ext cx="956068" cy="940716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6" name="Arc 15"/>
          <p:cNvSpPr/>
          <p:nvPr userDrawn="1"/>
        </p:nvSpPr>
        <p:spPr>
          <a:xfrm>
            <a:off x="-280306" y="6135974"/>
            <a:ext cx="956068" cy="940716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7" name="Arc 16"/>
          <p:cNvSpPr/>
          <p:nvPr userDrawn="1"/>
        </p:nvSpPr>
        <p:spPr>
          <a:xfrm rot="16200000">
            <a:off x="8507674" y="6143651"/>
            <a:ext cx="956068" cy="940716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8" name="Arc 17"/>
          <p:cNvSpPr/>
          <p:nvPr userDrawn="1"/>
        </p:nvSpPr>
        <p:spPr>
          <a:xfrm rot="10800000">
            <a:off x="8508528" y="-317697"/>
            <a:ext cx="956068" cy="940716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71453" y="1066800"/>
            <a:ext cx="8866415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693766" y="6141406"/>
            <a:ext cx="1705424" cy="405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30324FB-E7BB-48EE-A01C-88330A05F209}" type="datetime10">
              <a:rPr lang="en-US" sz="180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15:47</a:t>
            </a:fld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848847" y="6156945"/>
            <a:ext cx="1634125" cy="382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44D5444-A8EE-4C3B-8D8C-CC911DCC4019}" type="slidenum">
              <a:rPr lang="en-US" sz="180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‹#›</a:t>
            </a:fld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78188" y="6071925"/>
            <a:ext cx="8866415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ction Button: Home 8">
            <a:hlinkClick r:id="" action="ppaction://hlinkshowjump?jump=firstslide" highlightClick="1"/>
          </p:cNvPr>
          <p:cNvSpPr/>
          <p:nvPr userDrawn="1"/>
        </p:nvSpPr>
        <p:spPr>
          <a:xfrm>
            <a:off x="4032830" y="6147504"/>
            <a:ext cx="342900" cy="405697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Action Button: Information 10">
            <a:hlinkClick r:id="" action="ppaction://hlinkshowjump?jump=endshow" highlightClick="1"/>
          </p:cNvPr>
          <p:cNvSpPr/>
          <p:nvPr userDrawn="1"/>
        </p:nvSpPr>
        <p:spPr>
          <a:xfrm>
            <a:off x="4421384" y="6147504"/>
            <a:ext cx="342900" cy="405697"/>
          </a:xfrm>
          <a:prstGeom prst="actionButtonInformati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 userDrawn="1"/>
        </p:nvSpPr>
        <p:spPr>
          <a:xfrm>
            <a:off x="4787732" y="6139544"/>
            <a:ext cx="320010" cy="413657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 userDrawn="1"/>
        </p:nvSpPr>
        <p:spPr>
          <a:xfrm>
            <a:off x="3697602" y="6150836"/>
            <a:ext cx="295664" cy="402365"/>
          </a:xfrm>
          <a:prstGeom prst="actionButtonBackPreviou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8" indent="0">
              <a:buNone/>
              <a:defRPr sz="1000"/>
            </a:lvl3pPr>
            <a:lvl4pPr marL="1371583" indent="0">
              <a:buNone/>
              <a:defRPr sz="900"/>
            </a:lvl4pPr>
            <a:lvl5pPr marL="1828777" indent="0">
              <a:buNone/>
              <a:defRPr sz="900"/>
            </a:lvl5pPr>
            <a:lvl6pPr marL="2285971" indent="0">
              <a:buNone/>
              <a:defRPr sz="900"/>
            </a:lvl6pPr>
            <a:lvl7pPr marL="2743165" indent="0">
              <a:buNone/>
              <a:defRPr sz="900"/>
            </a:lvl7pPr>
            <a:lvl8pPr marL="3200360" indent="0">
              <a:buNone/>
              <a:defRPr sz="900"/>
            </a:lvl8pPr>
            <a:lvl9pPr marL="36575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E101-9872-4FE0-9239-ED297F747BEF}" type="datetime1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8" indent="0">
              <a:buNone/>
              <a:defRPr sz="2400"/>
            </a:lvl3pPr>
            <a:lvl4pPr marL="1371583" indent="0">
              <a:buNone/>
              <a:defRPr sz="2000"/>
            </a:lvl4pPr>
            <a:lvl5pPr marL="1828777" indent="0">
              <a:buNone/>
              <a:defRPr sz="2000"/>
            </a:lvl5pPr>
            <a:lvl6pPr marL="2285971" indent="0">
              <a:buNone/>
              <a:defRPr sz="2000"/>
            </a:lvl6pPr>
            <a:lvl7pPr marL="2743165" indent="0">
              <a:buNone/>
              <a:defRPr sz="2000"/>
            </a:lvl7pPr>
            <a:lvl8pPr marL="3200360" indent="0">
              <a:buNone/>
              <a:defRPr sz="2000"/>
            </a:lvl8pPr>
            <a:lvl9pPr marL="365755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8" indent="0">
              <a:buNone/>
              <a:defRPr sz="1000"/>
            </a:lvl3pPr>
            <a:lvl4pPr marL="1371583" indent="0">
              <a:buNone/>
              <a:defRPr sz="900"/>
            </a:lvl4pPr>
            <a:lvl5pPr marL="1828777" indent="0">
              <a:buNone/>
              <a:defRPr sz="900"/>
            </a:lvl5pPr>
            <a:lvl6pPr marL="2285971" indent="0">
              <a:buNone/>
              <a:defRPr sz="900"/>
            </a:lvl6pPr>
            <a:lvl7pPr marL="2743165" indent="0">
              <a:buNone/>
              <a:defRPr sz="900"/>
            </a:lvl7pPr>
            <a:lvl8pPr marL="3200360" indent="0">
              <a:buNone/>
              <a:defRPr sz="900"/>
            </a:lvl8pPr>
            <a:lvl9pPr marL="36575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995-2DEA-450C-9B7F-357D44738D63}" type="datetime1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A0686-B807-40F5-A6F9-F38DBCFB1B0B}" type="datetime1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newsflash/>
  </p:transition>
  <p:hf sldNum="0" hdr="0" ftr="0"/>
  <p:txStyles>
    <p:titleStyle>
      <a:lvl1pPr algn="ctr" defTabSz="9143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6" indent="-342896" algn="l" defTabSz="9143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2" indent="-285748" algn="l" defTabSz="9143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5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7" algn="l" defTabSz="9143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5" indent="-228597" algn="l" defTabSz="9143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1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jruGy1FdX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fYz_iBD6xu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R1cPP4diY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JDLRA4Gih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79248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শিক্ষকমণ্ডলীর জন্য, বিধায় স্লাইডটি হাইড করে রাখা হয়েছে।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" y="1295400"/>
            <a:ext cx="8153400" cy="44012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ণি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slide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note 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মণ্ডলী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note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শিক্ষকমণ্ডলী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প্রয়োজনবোধে তার নিজস্ব কৌশল প্রয়োগ করতে পারবেন ।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চেপে পাঠ উপস্থাপন শুরু করবেন।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8600"/>
            <a:ext cx="775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</a:t>
            </a:r>
            <a:r>
              <a:rPr lang="bn-BD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রাকাআত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বিশিষ্ট সালাত আদায়ের নিয়ম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1447800"/>
            <a:ext cx="60388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 একটি ভিডিও দেখি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ction Button: Movie 2">
            <a:hlinkClick r:id="rId3" highlightClick="1"/>
          </p:cNvPr>
          <p:cNvSpPr/>
          <p:nvPr/>
        </p:nvSpPr>
        <p:spPr>
          <a:xfrm>
            <a:off x="5029200" y="5089619"/>
            <a:ext cx="4038600" cy="696462"/>
          </a:xfrm>
          <a:prstGeom prst="actionButtonMovi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দুই রাকাত নামাজ দায়ের নিয়ম</a:t>
            </a:r>
            <a:endParaRPr lang="en-US" sz="3200" dirty="0"/>
          </a:p>
        </p:txBody>
      </p:sp>
      <p:sp>
        <p:nvSpPr>
          <p:cNvPr id="4" name="Action Button: Movie 3">
            <a:hlinkClick r:id="rId4" highlightClick="1"/>
          </p:cNvPr>
          <p:cNvSpPr/>
          <p:nvPr/>
        </p:nvSpPr>
        <p:spPr>
          <a:xfrm>
            <a:off x="685800" y="5080094"/>
            <a:ext cx="4191000" cy="762000"/>
          </a:xfrm>
          <a:prstGeom prst="actionButtonMovi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নামাজ আদায়ের নিয়ম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42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895600" y="228600"/>
            <a:ext cx="31242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5105400"/>
            <a:ext cx="7772400" cy="914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BD" sz="4800" dirty="0" smtClean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দুই রাকাত বিশিষ্ট সালাত কর।</a:t>
            </a:r>
            <a:endParaRPr lang="en-US" sz="4800" dirty="0">
              <a:gradFill>
                <a:gsLst>
                  <a:gs pos="56154">
                    <a:srgbClr val="734827"/>
                  </a:gs>
                  <a:gs pos="94000">
                    <a:srgbClr val="3A6414"/>
                  </a:gs>
                  <a:gs pos="0">
                    <a:srgbClr val="008000"/>
                  </a:gs>
                  <a:gs pos="84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24-Point Star 17"/>
          <p:cNvSpPr/>
          <p:nvPr/>
        </p:nvSpPr>
        <p:spPr>
          <a:xfrm>
            <a:off x="6557111" y="2743200"/>
            <a:ext cx="2077470" cy="1754981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553200" y="1283618"/>
            <a:ext cx="2075430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59805"/>
            <a:ext cx="4572000" cy="3695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38200" y="228600"/>
            <a:ext cx="79448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 </a:t>
            </a:r>
            <a:r>
              <a:rPr lang="bn-BD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রাকাআত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বিশিষ্ট সালাত আদায়ের নিয়ম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1447800"/>
            <a:ext cx="60388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 একটি ভিডিও দেখি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ction Button: Movie 1">
            <a:hlinkClick r:id="rId3" highlightClick="1"/>
          </p:cNvPr>
          <p:cNvSpPr/>
          <p:nvPr/>
        </p:nvSpPr>
        <p:spPr>
          <a:xfrm>
            <a:off x="1609716" y="5211531"/>
            <a:ext cx="5715000" cy="747356"/>
          </a:xfrm>
          <a:prstGeom prst="actionButtonMovi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তিন রাকাত নামাজ আদায়ের নিয়ম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0200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8600"/>
            <a:ext cx="785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 </a:t>
            </a:r>
            <a:r>
              <a:rPr lang="bn-BD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রাকাআত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বিশিষ্ট সালাত আদায়ের নিয়ম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1447800"/>
            <a:ext cx="60388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 একটি ভিডিও দেখি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ction Button: Movie 4">
            <a:hlinkClick r:id="rId3" highlightClick="1"/>
          </p:cNvPr>
          <p:cNvSpPr/>
          <p:nvPr/>
        </p:nvSpPr>
        <p:spPr>
          <a:xfrm>
            <a:off x="1390633" y="5334000"/>
            <a:ext cx="6096000" cy="594956"/>
          </a:xfrm>
          <a:prstGeom prst="actionButtonMovi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চার রাকাত নামাজ আদায়ের নিয়ম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1034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81000" y="4623360"/>
            <a:ext cx="8501175" cy="116391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493" indent="-571493" algn="just">
              <a:buFont typeface="Wingdings" pitchFamily="2" charset="2"/>
              <a:buChar char="v"/>
              <a:defRPr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 </a:t>
            </a:r>
            <a:r>
              <a:rPr lang="bn-BD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রাকআত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বিশিষ্ট সালাত আদায় কর।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47800" y="304800"/>
            <a:ext cx="5638800" cy="609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4400" b="1" dirty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দলে </a:t>
            </a:r>
            <a:r>
              <a:rPr lang="bn-BD" sz="4400" b="1" dirty="0" smtClean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</a:t>
            </a:r>
            <a:r>
              <a:rPr lang="bn-IN" sz="4400" b="1" smtClean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 </a:t>
            </a:r>
            <a:r>
              <a:rPr lang="bn-BD" sz="4400" b="1" smtClean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একজন-</a:t>
            </a:r>
            <a:endParaRPr lang="en-US" sz="4400" b="1" dirty="0">
              <a:solidFill>
                <a:srgbClr val="00AFE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24-Point Star 24"/>
          <p:cNvSpPr/>
          <p:nvPr/>
        </p:nvSpPr>
        <p:spPr>
          <a:xfrm>
            <a:off x="6934200" y="2715796"/>
            <a:ext cx="1838101" cy="1526267"/>
          </a:xfrm>
          <a:prstGeom prst="star24">
            <a:avLst/>
          </a:prstGeom>
          <a:solidFill>
            <a:srgbClr val="92D050"/>
          </a:solidFill>
          <a:ln w="57150">
            <a:solidFill>
              <a:srgbClr val="D6009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6781800" y="1180115"/>
            <a:ext cx="2057400" cy="1386421"/>
          </a:xfrm>
          <a:prstGeom prst="downArrow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553200" y="1170590"/>
            <a:ext cx="76200" cy="3452770"/>
          </a:xfrm>
          <a:prstGeom prst="line">
            <a:avLst/>
          </a:prstGeom>
          <a:ln w="57150">
            <a:solidFill>
              <a:srgbClr val="D6009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45720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 txBox="1">
            <a:spLocks/>
          </p:cNvSpPr>
          <p:nvPr/>
        </p:nvSpPr>
        <p:spPr>
          <a:xfrm>
            <a:off x="9188648" y="6268244"/>
            <a:ext cx="564952" cy="4282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82" y="3534288"/>
            <a:ext cx="8763000" cy="740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493" indent="-571493">
              <a:buFont typeface="Wingdings" pitchFamily="2" charset="2"/>
              <a:buChar char="v"/>
              <a:defRPr/>
            </a:pPr>
            <a:r>
              <a:rPr lang="bn-BD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রূকুতে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দোয়া পড়তে হয়?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8694" y="462241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78425" y="2743200"/>
            <a:ext cx="4436975" cy="593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সুবহানআল্লাহ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02458" y="5245977"/>
            <a:ext cx="3312942" cy="6214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আ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লহামদুলিল্লাহ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2743200"/>
            <a:ext cx="4055139" cy="5840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 </a:t>
            </a:r>
            <a:endPara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2057400"/>
            <a:ext cx="4057649" cy="5759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আমিন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" y="4486309"/>
            <a:ext cx="2730624" cy="5916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BD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আল্লাহু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19600" y="2057400"/>
            <a:ext cx="4495800" cy="5481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সানা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0070" y="5245707"/>
            <a:ext cx="5190130" cy="621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সুবহানা </a:t>
            </a:r>
            <a:r>
              <a:rPr lang="bn-BD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রাব্বিয়াল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আযিম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1147644"/>
            <a:ext cx="6934200" cy="7831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spAutoFit/>
          </a:bodyPr>
          <a:lstStyle/>
          <a:p>
            <a:pPr marL="742950" indent="-74295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নিয়ত করার পর কী পড়তে হয়?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62600" y="4495800"/>
            <a:ext cx="3352800" cy="5557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সুবহানআল্লাহ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1672444" y="185480"/>
            <a:ext cx="4696751" cy="736489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9" name="Picture 18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367480" y="170352"/>
            <a:ext cx="5693195" cy="83343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3955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8" grpId="2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408466" y="124857"/>
            <a:ext cx="4000500" cy="55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325922" y="5334000"/>
            <a:ext cx="2208478" cy="560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5334000"/>
            <a:ext cx="1852129" cy="613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  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09800" y="5334000"/>
            <a:ext cx="1988456" cy="546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267200" y="5334000"/>
            <a:ext cx="1871253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 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1652449" y="-4741"/>
            <a:ext cx="4696750" cy="814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22" name="Picture 21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600200" y="80962"/>
            <a:ext cx="5693194" cy="833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3" name="Rounded Rectangle 22"/>
          <p:cNvSpPr/>
          <p:nvPr/>
        </p:nvSpPr>
        <p:spPr>
          <a:xfrm>
            <a:off x="304800" y="2590800"/>
            <a:ext cx="5334000" cy="5765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আল্লাহ আমাকে দেখছেন</a:t>
            </a:r>
            <a:endPara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04800" y="3200400"/>
            <a:ext cx="4724400" cy="6209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আল্লাহকে দেখছি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04800" y="3886200"/>
            <a:ext cx="6781800" cy="668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iii)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আমি আল্লাহর সামনে দাঁড়িয়ে আছি 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04800" y="4572000"/>
            <a:ext cx="3921815" cy="6710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4800" y="990600"/>
            <a:ext cx="8610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v"/>
              <a:defRPr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 আদায়ের সময় </a:t>
            </a:r>
            <a:r>
              <a:rPr lang="bn-BD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একনিষ্টভাবে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আল্লাহর দিকে মনোনিবেশ করতে হয় যেন- 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28600" y="5334000"/>
            <a:ext cx="8915400" cy="615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571493" indent="-571493" algn="just">
              <a:buFont typeface="Wingdings" panose="05000000000000000000" pitchFamily="2" charset="2"/>
              <a:buChar char="Ø"/>
            </a:pPr>
            <a:r>
              <a:rPr lang="bn-BD" sz="3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নিয়ম না মেনে </a:t>
            </a:r>
            <a:r>
              <a:rPr lang="bn-BD" sz="3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bn-BD" sz="3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পড়লে নামাজ শুদ্ধ হয় না-ব্যাখ্যা কর । </a:t>
            </a:r>
            <a:endParaRPr lang="en-US" sz="3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04800"/>
            <a:ext cx="81708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আগামীকাল এই প্রশ্নের উত্তর লিখে নিয়ে আসবে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422382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4180703" cy="2895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91088" y="473077"/>
            <a:ext cx="4443112" cy="81605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bn-BD" sz="6000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আর নয়</a:t>
            </a:r>
            <a:endParaRPr lang="en-US" sz="6000" dirty="0"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" y="4892675"/>
            <a:ext cx="8534400" cy="1219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bn-IN" sz="13800" b="1" spc="151" dirty="0">
                <a:ln w="11430"/>
                <a:solidFill>
                  <a:schemeClr val="bg1"/>
                </a:solidFill>
                <a:effectLst>
                  <a:glow rad="101600">
                    <a:srgbClr val="0F6AA9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 </a:t>
            </a:r>
            <a:endParaRPr lang="en-US" sz="13800" b="1" spc="151" dirty="0">
              <a:ln w="11430"/>
              <a:solidFill>
                <a:schemeClr val="bg1"/>
              </a:solidFill>
              <a:effectLst>
                <a:glow rad="101600">
                  <a:srgbClr val="0F6AA9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2394" y="-152400"/>
            <a:ext cx="3124200" cy="1161542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994" y="2362200"/>
            <a:ext cx="87630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994" y="3505200"/>
            <a:ext cx="8742406" cy="24314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BD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IN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গোলাম জাওহার</a:t>
            </a:r>
            <a:r>
              <a:rPr lang="bn-IN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অধ্যাপক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ইসলামি আদর্শ,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কলেজ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ফরিদপুর।</a:t>
            </a:r>
            <a:endParaRPr lang="bn-BD" sz="4000" dirty="0" smtClean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IN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সাখাওয়াৎ হোসেন</a:t>
            </a:r>
            <a:r>
              <a:rPr lang="bn-IN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অধ্যাপক</a:t>
            </a:r>
            <a:r>
              <a:rPr lang="bn-IN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ইসলামি আদর্শ,</a:t>
            </a:r>
            <a:r>
              <a:rPr lang="bn-IN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bn-IN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009142"/>
            <a:ext cx="87630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90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2781"/>
            <a:ext cx="8117076" cy="964020"/>
          </a:xfrm>
          <a:prstGeom prst="rect">
            <a:avLst/>
          </a:prstGeom>
        </p:spPr>
      </p:pic>
      <p:sp>
        <p:nvSpPr>
          <p:cNvPr id="10" name="24-Point Star 9"/>
          <p:cNvSpPr/>
          <p:nvPr/>
        </p:nvSpPr>
        <p:spPr>
          <a:xfrm>
            <a:off x="431118" y="4411128"/>
            <a:ext cx="1702482" cy="1473578"/>
          </a:xfrm>
          <a:prstGeom prst="star24">
            <a:avLst/>
          </a:prstGeom>
          <a:noFill/>
          <a:ln w="57150">
            <a:solidFill>
              <a:srgbClr val="0DB35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dirty="0">
                <a:latin typeface="+mj-lt"/>
                <a:cs typeface="+mj-cs"/>
              </a:rPr>
              <a:t> </a:t>
            </a:r>
            <a:endParaRPr lang="en-US" dirty="0">
              <a:latin typeface="+mj-lt"/>
              <a:cs typeface="+mj-cs"/>
            </a:endParaRPr>
          </a:p>
        </p:txBody>
      </p:sp>
      <p:sp>
        <p:nvSpPr>
          <p:cNvPr id="11" name="24-Point Star 10"/>
          <p:cNvSpPr/>
          <p:nvPr/>
        </p:nvSpPr>
        <p:spPr>
          <a:xfrm>
            <a:off x="2616784" y="4411128"/>
            <a:ext cx="1726616" cy="1473578"/>
          </a:xfrm>
          <a:prstGeom prst="star24">
            <a:avLst/>
          </a:prstGeom>
          <a:noFill/>
          <a:ln w="57150">
            <a:solidFill>
              <a:srgbClr val="0DB35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24-Point Star 15"/>
          <p:cNvSpPr/>
          <p:nvPr/>
        </p:nvSpPr>
        <p:spPr>
          <a:xfrm>
            <a:off x="4763388" y="4411128"/>
            <a:ext cx="1866012" cy="1473578"/>
          </a:xfrm>
          <a:prstGeom prst="star24">
            <a:avLst/>
          </a:prstGeom>
          <a:noFill/>
          <a:ln w="57150">
            <a:solidFill>
              <a:srgbClr val="0DB35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24-Point Star 16"/>
          <p:cNvSpPr/>
          <p:nvPr/>
        </p:nvSpPr>
        <p:spPr>
          <a:xfrm>
            <a:off x="6934200" y="4411128"/>
            <a:ext cx="1828799" cy="1463040"/>
          </a:xfrm>
          <a:prstGeom prst="star24">
            <a:avLst/>
          </a:prstGeom>
          <a:noFill/>
          <a:ln w="57150">
            <a:solidFill>
              <a:srgbClr val="0DB35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19900" dirty="0">
                <a:latin typeface="+mj-lt"/>
                <a:cs typeface="+mj-cs"/>
              </a:rPr>
              <a:t> </a:t>
            </a:r>
            <a:endParaRPr lang="en-US" sz="19900" dirty="0">
              <a:latin typeface="+mj-lt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934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53504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t="1999" r="3331" b="2011"/>
          <a:stretch/>
        </p:blipFill>
        <p:spPr>
          <a:xfrm>
            <a:off x="4724400" y="1161143"/>
            <a:ext cx="4159532" cy="478245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scene3d>
            <a:camera prst="perspectiveHeroicExtremeLeftFacing" fov="1800000">
              <a:rot lat="0" lon="0" rev="21594000"/>
            </a:camera>
            <a:lightRig rig="threePt" dir="t"/>
          </a:scene3d>
        </p:spPr>
      </p:pic>
      <p:sp>
        <p:nvSpPr>
          <p:cNvPr id="2" name="Rounded Rectangle 1"/>
          <p:cNvSpPr/>
          <p:nvPr/>
        </p:nvSpPr>
        <p:spPr>
          <a:xfrm>
            <a:off x="3307897" y="241713"/>
            <a:ext cx="2559503" cy="7315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1447800"/>
            <a:ext cx="0" cy="43434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953000" y="3048000"/>
            <a:ext cx="3792537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err="1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4000" dirty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2য়</a:t>
            </a:r>
            <a:r>
              <a:rPr lang="en-US" sz="40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000" dirty="0" err="1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ইবাদাত</a:t>
            </a:r>
            <a:r>
              <a:rPr lang="bn-BD" sz="40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BD" sz="40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err="1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44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০৯</a:t>
            </a:r>
            <a:endParaRPr lang="bn-IN" sz="4400" dirty="0">
              <a:ln w="1905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r>
              <a:rPr lang="bn-BD" sz="4400" b="1" dirty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b="1" dirty="0">
              <a:ln w="1905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1" y="1143000"/>
            <a:ext cx="4038600" cy="48105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81000" y="3276600"/>
            <a:ext cx="40848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সাইফুল ইসলাম</a:t>
            </a:r>
          </a:p>
          <a:p>
            <a:pPr algn="ctr"/>
            <a:r>
              <a:rPr lang="bn-BD" sz="20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20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2000" b="1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সোনামুখী উচ্চ বিদ্যালয়</a:t>
            </a:r>
          </a:p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আক্কেলপুর,জয়পুরহাট।</a:t>
            </a:r>
          </a:p>
          <a:p>
            <a:pPr algn="ctr"/>
            <a:r>
              <a:rPr lang="bn-BD" sz="28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মোবাইল-০১৯১৬৩১৬১৬০</a:t>
            </a:r>
            <a:endParaRPr lang="en-US" sz="2800" b="1" dirty="0" smtClean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saifulpcakkelpur@gmail.com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9" y="1116884"/>
            <a:ext cx="2586036" cy="2312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421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6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209342"/>
            <a:ext cx="6781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 এবং বল......... </a:t>
            </a:r>
            <a:endParaRPr lang="en-US" sz="48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4876800"/>
            <a:ext cx="64540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কাজ আদায়ের কী রয়েছে?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4114800"/>
            <a:ext cx="1537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গোসল 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24000"/>
            <a:ext cx="2743200" cy="259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2971800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40"/>
          <a:stretch/>
        </p:blipFill>
        <p:spPr>
          <a:xfrm>
            <a:off x="6096000" y="1524000"/>
            <a:ext cx="2819400" cy="2590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53200" y="4038600"/>
            <a:ext cx="19672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তায়াম্মুম 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000" y="4114800"/>
            <a:ext cx="1074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অজু 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676400" y="304800"/>
            <a:ext cx="5463384" cy="637489"/>
          </a:xfrm>
          <a:prstGeom prst="roundRect">
            <a:avLst/>
          </a:prstGeom>
          <a:pattFill prst="pct70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953000"/>
            <a:ext cx="8693244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5943600" cy="3289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671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6" y="15240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0207" y="6096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87375" y="122721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895600" y="209522"/>
            <a:ext cx="2851737" cy="7810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" y="2438400"/>
            <a:ext cx="89154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</a:p>
          <a:p>
            <a:pPr marL="457200" indent="-457200">
              <a:lnSpc>
                <a:spcPct val="150000"/>
              </a:lnSpc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রাকাত বিশিষ্ট সালাত আদায়ের নিয়ম বর্ণনা করতে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lnSpc>
                <a:spcPct val="150000"/>
              </a:lnSpc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তিন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রাকাত বিশিষ্ট সালাত আদায়ের নিয়ম বর্ণনা করতে পারবে।</a:t>
            </a:r>
          </a:p>
          <a:p>
            <a:pPr marL="457200" indent="-457200">
              <a:lnSpc>
                <a:spcPct val="150000"/>
              </a:lnSpc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চার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রাকাত বিশিষ্ট সালাত আদায়ের নিয়ম বর্ণনা করতে পারবে।</a:t>
            </a:r>
          </a:p>
          <a:p>
            <a:pPr marL="457200" indent="-457200">
              <a:lnSpc>
                <a:spcPct val="150000"/>
              </a:lnSpc>
            </a:pP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24000"/>
            <a:ext cx="571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152400"/>
            <a:ext cx="6858000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defRPr/>
            </a:pPr>
            <a:r>
              <a:rPr lang="bn-BD" sz="5400" b="1" spc="5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bn-BD" sz="5400" b="1" spc="5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একটি গুরুত্বপূর্ণ </a:t>
            </a:r>
            <a:r>
              <a:rPr lang="bn-BD" sz="5400" b="1" spc="5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ইবাদাত</a:t>
            </a:r>
            <a:endParaRPr lang="en-US" sz="5400" b="1" spc="51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066800"/>
            <a:ext cx="533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</a:t>
            </a:r>
            <a:r>
              <a:rPr lang="bn-BD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রাসূল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(স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বলেন-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343400"/>
            <a:ext cx="8458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নামায আদায় কর যেমনি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 আমাকে আদায় করতে দেখেছ।’’(বুখারি)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41910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28800"/>
            <a:ext cx="4038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7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1200329"/>
          </a:xfrm>
          <a:prstGeom prst="rect">
            <a:avLst/>
          </a:prstGeom>
          <a:ln>
            <a:noFill/>
          </a:ln>
        </p:spPr>
        <p:txBody>
          <a:bodyPr vert="horz" wrap="square" anchor="ctr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 দেখানো কিংবা </a:t>
            </a:r>
            <a:r>
              <a:rPr lang="bn-BD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উদাসীনভাবে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আদায়কৃত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সালাত আল্লাহ কবুল করেন না।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3429000"/>
            <a:ext cx="6253635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এমন সালাত </a:t>
            </a:r>
            <a:r>
              <a:rPr lang="bn-BD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আদায়কারী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 বলেন-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1238823"/>
            <a:ext cx="2629246" cy="58477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 দেখি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267200"/>
            <a:ext cx="8686800" cy="15696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“সুতরাং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র্ভোগ সেই সালাত আদায়কারীদের জন্য যারা তাদের সালাত সমন্ধে উদাসীন, যারা লোক দেখানোর জন্য ওটা (সালাত) আদায় করে।’’(সূরা আল মাউনঃ-৪-৬)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4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 txBox="1">
            <a:spLocks/>
          </p:cNvSpPr>
          <p:nvPr/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fld id="{A6632AD3-3F15-4F61-902D-64B0547CE061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9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632AD3-3F15-4F61-902D-64B0547CE061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9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14600" y="304800"/>
            <a:ext cx="32004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4876800"/>
            <a:ext cx="8839200" cy="10668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 algn="just">
              <a:buFont typeface="Wingdings" panose="05000000000000000000" pitchFamily="2" charset="2"/>
              <a:buChar char="q"/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জামাতে নামাজ আদায় করতে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 কেন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   </a:t>
            </a:r>
          </a:p>
        </p:txBody>
      </p:sp>
      <p:sp>
        <p:nvSpPr>
          <p:cNvPr id="14" name="24-Point Star 13"/>
          <p:cNvSpPr/>
          <p:nvPr/>
        </p:nvSpPr>
        <p:spPr>
          <a:xfrm>
            <a:off x="6324600" y="2590800"/>
            <a:ext cx="2376488" cy="2245270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৩+২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629400" y="1071562"/>
            <a:ext cx="2096930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4670112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8625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FFF00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1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3660</TotalTime>
  <Words>841</Words>
  <Application>Microsoft Office PowerPoint</Application>
  <PresentationFormat>On-screen Show (4:3)</PresentationFormat>
  <Paragraphs>122</Paragraphs>
  <Slides>19</Slides>
  <Notes>16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Jewel</dc:creator>
  <cp:lastModifiedBy>User</cp:lastModifiedBy>
  <cp:revision>844</cp:revision>
  <dcterms:created xsi:type="dcterms:W3CDTF">2006-08-16T00:00:00Z</dcterms:created>
  <dcterms:modified xsi:type="dcterms:W3CDTF">2016-09-07T09:48:24Z</dcterms:modified>
</cp:coreProperties>
</file>